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99" r:id="rId6"/>
    <p:sldId id="275" r:id="rId7"/>
    <p:sldId id="264" r:id="rId8"/>
    <p:sldId id="300" r:id="rId9"/>
    <p:sldId id="272" r:id="rId10"/>
    <p:sldId id="285" r:id="rId11"/>
    <p:sldId id="286" r:id="rId12"/>
    <p:sldId id="289" r:id="rId13"/>
    <p:sldId id="279" r:id="rId14"/>
    <p:sldId id="294" r:id="rId15"/>
    <p:sldId id="293" r:id="rId16"/>
    <p:sldId id="280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4F415-A752-470B-AF3A-DD8B428CD822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5A6AC-0B02-4124-BBE6-1274D9FA0B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3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DA08B5-72DC-4EA6-97D0-99B2161BEC0E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FA554D-E78C-462D-B923-81D7EB6C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A08B5-72DC-4EA6-97D0-99B2161BEC0E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A554D-E78C-462D-B923-81D7EB6C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8DA08B5-72DC-4EA6-97D0-99B2161BEC0E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FA554D-E78C-462D-B923-81D7EB6C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A08B5-72DC-4EA6-97D0-99B2161BEC0E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A554D-E78C-462D-B923-81D7EB6C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DA08B5-72DC-4EA6-97D0-99B2161BEC0E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0FA554D-E78C-462D-B923-81D7EB6C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A08B5-72DC-4EA6-97D0-99B2161BEC0E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A554D-E78C-462D-B923-81D7EB6C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A08B5-72DC-4EA6-97D0-99B2161BEC0E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A554D-E78C-462D-B923-81D7EB6C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A08B5-72DC-4EA6-97D0-99B2161BEC0E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A554D-E78C-462D-B923-81D7EB6C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DA08B5-72DC-4EA6-97D0-99B2161BEC0E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A554D-E78C-462D-B923-81D7EB6C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A08B5-72DC-4EA6-97D0-99B2161BEC0E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A554D-E78C-462D-B923-81D7EB6C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A08B5-72DC-4EA6-97D0-99B2161BEC0E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A554D-E78C-462D-B923-81D7EB6C8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8DA08B5-72DC-4EA6-97D0-99B2161BEC0E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FA554D-E78C-462D-B923-81D7EB6C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571480"/>
            <a:ext cx="5429288" cy="2868168"/>
          </a:xfrm>
        </p:spPr>
        <p:txBody>
          <a:bodyPr/>
          <a:lstStyle/>
          <a:p>
            <a:pPr algn="l"/>
            <a:r>
              <a:rPr lang="ru-RU" sz="2400" dirty="0" smtClean="0">
                <a:latin typeface="Arial Black" pitchFamily="34" charset="0"/>
              </a:rPr>
              <a:t>Эстетическое воспитание детей с ОВЗ на занятиях </a:t>
            </a:r>
            <a:r>
              <a:rPr lang="en-US" sz="2400" dirty="0" smtClean="0">
                <a:latin typeface="Adobe Caslon Pro" pitchFamily="18" charset="0"/>
              </a:rPr>
              <a:t/>
            </a:r>
            <a:br>
              <a:rPr lang="en-US" sz="2400" dirty="0" smtClean="0">
                <a:latin typeface="Adobe Caslon Pro" pitchFamily="18" charset="0"/>
              </a:rPr>
            </a:br>
            <a:r>
              <a:rPr lang="ru-RU" sz="2400" dirty="0" smtClean="0">
                <a:latin typeface="Arial Black" pitchFamily="34" charset="0"/>
              </a:rPr>
              <a:t>по изодеятельности. </a:t>
            </a:r>
            <a:r>
              <a:rPr lang="en-US" sz="2400" dirty="0" smtClean="0">
                <a:latin typeface="Adobe Caslon Pro" pitchFamily="18" charset="0"/>
              </a:rPr>
              <a:t/>
            </a:r>
            <a:br>
              <a:rPr lang="en-US" sz="2400" dirty="0" smtClean="0">
                <a:latin typeface="Adobe Caslon Pro" pitchFamily="18" charset="0"/>
              </a:rPr>
            </a:br>
            <a:r>
              <a:rPr lang="ru-RU" sz="2400" dirty="0" smtClean="0">
                <a:latin typeface="Arial Black" pitchFamily="34" charset="0"/>
              </a:rPr>
              <a:t>Материалы и техники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(Из </a:t>
            </a:r>
            <a:r>
              <a:rPr lang="ru-RU" sz="2400" dirty="0"/>
              <a:t>опыта </a:t>
            </a:r>
            <a:r>
              <a:rPr lang="ru-RU" sz="2400" dirty="0" smtClean="0"/>
              <a:t>работы)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573016"/>
            <a:ext cx="5328592" cy="2304256"/>
          </a:xfrm>
        </p:spPr>
        <p:txBody>
          <a:bodyPr>
            <a:normAutofit fontScale="40000" lnSpcReduction="20000"/>
          </a:bodyPr>
          <a:lstStyle/>
          <a:p>
            <a:r>
              <a:rPr lang="ru-RU" sz="7000" dirty="0"/>
              <a:t>Автор: Борисова А.И.</a:t>
            </a:r>
            <a:br>
              <a:rPr lang="ru-RU" sz="7000" dirty="0"/>
            </a:br>
            <a:endParaRPr lang="ru-RU" sz="6000" b="1" dirty="0" smtClean="0"/>
          </a:p>
          <a:p>
            <a:pPr algn="just"/>
            <a:endParaRPr lang="ru-RU" sz="1800" dirty="0" smtClean="0"/>
          </a:p>
          <a:p>
            <a:r>
              <a:rPr lang="ru-RU" sz="4000" dirty="0" smtClean="0"/>
              <a:t>*В </a:t>
            </a:r>
            <a:r>
              <a:rPr lang="ru-RU" sz="4000" dirty="0"/>
              <a:t>презентации использованы работы детей </a:t>
            </a:r>
            <a:br>
              <a:rPr lang="ru-RU" sz="4000" dirty="0"/>
            </a:br>
            <a:r>
              <a:rPr lang="ru-RU" sz="4000" dirty="0"/>
              <a:t>МБОУ </a:t>
            </a:r>
            <a:r>
              <a:rPr lang="ru-RU" sz="4000" dirty="0" smtClean="0"/>
              <a:t>НШДС ОВЗ, </a:t>
            </a:r>
            <a:r>
              <a:rPr lang="ru-RU" sz="4000" dirty="0"/>
              <a:t>выполненные </a:t>
            </a:r>
            <a:endParaRPr lang="ru-RU" sz="4000" dirty="0" smtClean="0"/>
          </a:p>
          <a:p>
            <a:r>
              <a:rPr lang="ru-RU" sz="4000" dirty="0" smtClean="0"/>
              <a:t>совместно </a:t>
            </a:r>
            <a:r>
              <a:rPr lang="ru-RU" sz="4000" dirty="0"/>
              <a:t>с педагогом.</a:t>
            </a:r>
            <a:br>
              <a:rPr lang="ru-RU" sz="4000" dirty="0"/>
            </a:br>
            <a:endParaRPr lang="ru-RU" sz="4000" dirty="0" smtClean="0"/>
          </a:p>
          <a:p>
            <a:pPr algn="ctr"/>
            <a:r>
              <a:rPr lang="ru-RU" sz="5000" dirty="0" err="1"/>
              <a:t>г</a:t>
            </a:r>
            <a:r>
              <a:rPr lang="ru-RU" sz="5000" dirty="0" err="1" smtClean="0"/>
              <a:t>.о</a:t>
            </a:r>
            <a:r>
              <a:rPr lang="ru-RU" sz="5000" dirty="0" smtClean="0"/>
              <a:t>. Мытищи </a:t>
            </a: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>2017</a:t>
            </a:r>
            <a:endParaRPr lang="ru-RU" sz="5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Цветы из природного материала </a:t>
            </a:r>
            <a:br>
              <a:rPr lang="ru-RU" sz="2400" dirty="0" smtClean="0"/>
            </a:br>
            <a:r>
              <a:rPr lang="ru-RU" sz="2400" dirty="0" smtClean="0"/>
              <a:t>и пластилина</a:t>
            </a:r>
            <a:endParaRPr lang="ru-RU" sz="2400" dirty="0"/>
          </a:p>
        </p:txBody>
      </p:sp>
      <p:pic>
        <p:nvPicPr>
          <p:cNvPr id="4098" name="Picture 2" descr="C:\Documents and Settings\Admin\Мои документы\Новая папка\DSC045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609725"/>
            <a:ext cx="3357585" cy="4846638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Новая папка\DSC04597.JPG"/>
          <p:cNvPicPr>
            <a:picLocks noChangeAspect="1" noChangeArrowheads="1"/>
          </p:cNvPicPr>
          <p:nvPr/>
        </p:nvPicPr>
        <p:blipFill>
          <a:blip r:embed="rId3" cstate="print"/>
          <a:srcRect l="5769" t="11688" r="1923" b="14286"/>
          <a:stretch>
            <a:fillRect/>
          </a:stretch>
        </p:blipFill>
        <p:spPr bwMode="auto">
          <a:xfrm>
            <a:off x="4214810" y="1643050"/>
            <a:ext cx="342902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Пластилинография – эта техника, особенно любима нашими детьми. Рисование пластилином, растирание пластилина по поверхности, отщипывание, скатывание комочков и жгутиков развивает мелкую моторику и координацию движений.</a:t>
            </a:r>
            <a:endParaRPr lang="ru-RU" sz="1600" dirty="0"/>
          </a:p>
        </p:txBody>
      </p:sp>
      <p:pic>
        <p:nvPicPr>
          <p:cNvPr id="5124" name="Picture 4" descr="C:\Documents and Settings\Admin\Мои документы\Новая папка\DSC04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923" t="11996" r="4921" b="15398"/>
          <a:stretch>
            <a:fillRect/>
          </a:stretch>
        </p:blipFill>
        <p:spPr bwMode="auto">
          <a:xfrm>
            <a:off x="4286248" y="1857364"/>
            <a:ext cx="3000396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5" name="Picture 5" descr="C:\Documents and Settings\Admin\Мои документы\Новая папка\DSC046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542" t="17756" r="15591" b="24868"/>
          <a:stretch>
            <a:fillRect/>
          </a:stretch>
        </p:blipFill>
        <p:spPr bwMode="auto">
          <a:xfrm>
            <a:off x="928662" y="1857364"/>
            <a:ext cx="2928958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20040"/>
            <a:ext cx="6838976" cy="9658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«Рыбки в аквариуме» очень эффектная работа из разноцветных комочков и жгутиков пластилина.</a:t>
            </a:r>
            <a:endParaRPr lang="ru-RU" sz="1800" dirty="0"/>
          </a:p>
        </p:txBody>
      </p:sp>
      <p:pic>
        <p:nvPicPr>
          <p:cNvPr id="8194" name="Picture 2" descr="C:\Documents and Settings\Admin\Мои документы\Новая папка\DSC04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94" t="4842" r="11579" b="6384"/>
          <a:stretch>
            <a:fillRect/>
          </a:stretch>
        </p:blipFill>
        <p:spPr bwMode="auto">
          <a:xfrm>
            <a:off x="1071538" y="1928802"/>
            <a:ext cx="614366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«Бумагопластика (оригами). Красные тюльпаны».    Использование простых приемов конструирования  из бумаги  на основе квадрата позволяет создавать  выразительные образы. </a:t>
            </a:r>
            <a:endParaRPr lang="ru-RU" sz="1600" dirty="0"/>
          </a:p>
        </p:txBody>
      </p:sp>
      <p:pic>
        <p:nvPicPr>
          <p:cNvPr id="1026" name="Picture 2" descr="C:\Documents and Settings\Admin\Рабочий стол\Camera\20170414_132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699" t="13333" r="17699" b="10666"/>
          <a:stretch>
            <a:fillRect/>
          </a:stretch>
        </p:blipFill>
        <p:spPr bwMode="auto">
          <a:xfrm>
            <a:off x="785786" y="2071678"/>
            <a:ext cx="650085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Веточки клена выполнены из цветной бумаги </a:t>
            </a:r>
            <a:br>
              <a:rPr lang="ru-RU" sz="2000" dirty="0" smtClean="0"/>
            </a:br>
            <a:r>
              <a:rPr lang="ru-RU" sz="2000" dirty="0" smtClean="0"/>
              <a:t>в технике оригами.</a:t>
            </a:r>
            <a:endParaRPr lang="ru-RU" sz="2000" dirty="0"/>
          </a:p>
        </p:txBody>
      </p:sp>
      <p:pic>
        <p:nvPicPr>
          <p:cNvPr id="14339" name="Picture 3" descr="C:\Documents and Settings\Admin\Мои документы\Новая папка\DSC04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8838" b="12241"/>
          <a:stretch>
            <a:fillRect/>
          </a:stretch>
        </p:blipFill>
        <p:spPr bwMode="auto">
          <a:xfrm>
            <a:off x="4429124" y="1928802"/>
            <a:ext cx="278264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C:\Documents and Settings\Admin\Мои документы\Новая папка\DSC046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4978" t="11996" r="2422" b="15398"/>
          <a:stretch>
            <a:fillRect/>
          </a:stretch>
        </p:blipFill>
        <p:spPr bwMode="auto">
          <a:xfrm>
            <a:off x="928662" y="1928802"/>
            <a:ext cx="278608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Аппликация, пожалуй, самая доступная  техника для детей с </a:t>
            </a:r>
            <a:r>
              <a:rPr lang="ru-RU" sz="2000" dirty="0" err="1"/>
              <a:t>овз</a:t>
            </a:r>
            <a:r>
              <a:rPr lang="ru-RU" sz="2000" dirty="0"/>
              <a:t>. В этой технике мы часто делаем коллективные </a:t>
            </a:r>
            <a:r>
              <a:rPr lang="ru-RU" sz="2000" dirty="0" err="1"/>
              <a:t>работы.«</a:t>
            </a:r>
            <a:r>
              <a:rPr lang="ru-RU" sz="2000" dirty="0" err="1" smtClean="0"/>
              <a:t>Осеннее</a:t>
            </a:r>
            <a:r>
              <a:rPr lang="ru-RU" sz="2000" dirty="0" smtClean="0"/>
              <a:t> дерево», «Синички» - работы, выполненные в технике аппликации.</a:t>
            </a:r>
            <a:endParaRPr lang="ru-RU" sz="2000" dirty="0"/>
          </a:p>
        </p:txBody>
      </p:sp>
      <p:pic>
        <p:nvPicPr>
          <p:cNvPr id="13314" name="Picture 2" descr="C:\Documents and Settings\Admin\Мои документы\Новая папка\DSC046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790" t="13499" r="9968" b="19727"/>
          <a:stretch>
            <a:fillRect/>
          </a:stretch>
        </p:blipFill>
        <p:spPr bwMode="auto">
          <a:xfrm>
            <a:off x="928662" y="1857364"/>
            <a:ext cx="2714644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C:\Documents and Settings\Admin\Мои документы\Мои рисунки\фото 3Изображение справкаМонино 3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8418" t="2526" r="7400" b="4349"/>
          <a:stretch>
            <a:fillRect/>
          </a:stretch>
        </p:blipFill>
        <p:spPr bwMode="auto">
          <a:xfrm>
            <a:off x="4500562" y="1857364"/>
            <a:ext cx="2858609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Работы, Посвященные Дню Победы, коллективное творчество в технике аппликации.</a:t>
            </a:r>
            <a:endParaRPr lang="ru-RU" sz="2000" dirty="0"/>
          </a:p>
        </p:txBody>
      </p:sp>
      <p:pic>
        <p:nvPicPr>
          <p:cNvPr id="3074" name="Picture 2" descr="C:\Documents and Settings\Admin\Рабочий стол\Camera\20170414_1322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2356" t="16268" r="14421" b="23480"/>
          <a:stretch>
            <a:fillRect/>
          </a:stretch>
        </p:blipFill>
        <p:spPr bwMode="auto">
          <a:xfrm>
            <a:off x="857224" y="2143116"/>
            <a:ext cx="285752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Documents and Settings\Admin\Рабочий стол\Camera\20170414_1321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421" t="11802" r="5744" b="12048"/>
          <a:stretch>
            <a:fillRect/>
          </a:stretch>
        </p:blipFill>
        <p:spPr bwMode="auto">
          <a:xfrm>
            <a:off x="4500562" y="2143116"/>
            <a:ext cx="3000396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239000" cy="1357322"/>
          </a:xfrm>
        </p:spPr>
        <p:txBody>
          <a:bodyPr>
            <a:noAutofit/>
          </a:bodyPr>
          <a:lstStyle/>
          <a:p>
            <a:r>
              <a:rPr lang="ru-RU" sz="1400" dirty="0" smtClean="0"/>
              <a:t> Приобщение к изобразительному творчеству расширяет и обогащает познавательный, эмоциональный, нравственный опыт ребенка. Этим и определяются цели совместной художественно-творческой деятельности педагога и детей. Такие занятия раскрепощают детей, развивают их творческий потенциал, приобщают к миру красоты, учат добру и взаимопониманию. </a:t>
            </a:r>
            <a:endParaRPr lang="ru-RU" sz="1400" dirty="0"/>
          </a:p>
        </p:txBody>
      </p:sp>
      <p:pic>
        <p:nvPicPr>
          <p:cNvPr id="4098" name="Picture 2" descr="H:\Анна Ивановна\20170913_155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096" r="7631"/>
          <a:stretch>
            <a:fillRect/>
          </a:stretch>
        </p:blipFill>
        <p:spPr bwMode="auto">
          <a:xfrm>
            <a:off x="457200" y="1928802"/>
            <a:ext cx="7115196" cy="4140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Для детей с ОВЗ выполнение любого практического задания сопряжено со многими трудностями. В той или иной степени почти каждому ребенку нужна индивидуальная помощь.</a:t>
            </a:r>
            <a:endParaRPr lang="ru-RU" sz="1600" dirty="0"/>
          </a:p>
        </p:txBody>
      </p:sp>
      <p:pic>
        <p:nvPicPr>
          <p:cNvPr id="18434" name="Picture 2" descr="H:\Анна Ивановна\20170222_102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5157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Если воспитатель ставит чисто диагностическую цель: увидеть, что может сделать ребенок самостоятельно, без помощи взрослого, руководствуясь только рекомендациями и наглядным примером, тогда стоит предоставить ребенку свободу.</a:t>
            </a:r>
            <a:endParaRPr lang="ru-RU" sz="1800" dirty="0"/>
          </a:p>
        </p:txBody>
      </p:sp>
      <p:pic>
        <p:nvPicPr>
          <p:cNvPr id="5" name="Picture 2" descr="H:\Анна Ивановна\IMG_20160922_093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427"/>
          <a:stretch>
            <a:fillRect/>
          </a:stretch>
        </p:blipFill>
        <p:spPr bwMode="auto">
          <a:xfrm>
            <a:off x="845127" y="1983705"/>
            <a:ext cx="6463145" cy="4098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При совместной работе воспитателя и детей возможно создание действительно эстетических работ, которые можно использовать для украшения помещения группы, для оформления выставки. </a:t>
            </a:r>
            <a:endParaRPr lang="ru-RU" sz="1800" dirty="0"/>
          </a:p>
        </p:txBody>
      </p:sp>
      <p:pic>
        <p:nvPicPr>
          <p:cNvPr id="4" name="Picture 2" descr="C:\Documents and Settings\Admin\Рабочий стол\детские работы\Детские работы выставки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00" t="1832"/>
          <a:stretch>
            <a:fillRect/>
          </a:stretch>
        </p:blipFill>
        <p:spPr bwMode="auto">
          <a:xfrm>
            <a:off x="457200" y="1872320"/>
            <a:ext cx="7239000" cy="4321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80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Учитывая слабую познавательную активность детей с ОВЗ, мы стараемся повысить их мотивацию к художественному творчеству, подбирая доступные, интересные техники и материалы.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7339042" cy="3429024"/>
          </a:xfrm>
        </p:spPr>
        <p:txBody>
          <a:bodyPr>
            <a:normAutofit/>
          </a:bodyPr>
          <a:lstStyle/>
          <a:p>
            <a:r>
              <a:rPr lang="ru-RU" b="1" dirty="0" smtClean="0"/>
              <a:t>Аппликация</a:t>
            </a:r>
            <a:endParaRPr lang="ru-RU" dirty="0" smtClean="0"/>
          </a:p>
          <a:p>
            <a:r>
              <a:rPr lang="ru-RU" b="1" dirty="0" smtClean="0"/>
              <a:t>Работа с природным</a:t>
            </a:r>
            <a:r>
              <a:rPr lang="ru-RU" dirty="0" smtClean="0"/>
              <a:t> </a:t>
            </a:r>
            <a:r>
              <a:rPr lang="ru-RU" b="1" dirty="0" smtClean="0"/>
              <a:t>материалом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Пластилинография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Бумагопластика, оригами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35732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дети с ОВЗ в развитии изобразительной деятельности больше зависят от педагога,  Поэтому   его роль и ответственность особенно значительны. Почти в каждой работе видна его направляющая и организующая деятельность.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857364"/>
            <a:ext cx="7000924" cy="435771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802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Даже индивидуальные детские работы могут радовать глаз и вызывать эстетические чувства, если воспитатель продумал композиционное и цветовое решение, заданы определенные пропорции, соотношения масштабов фона и предмета.</a:t>
            </a:r>
            <a:endParaRPr lang="ru-RU" sz="1800" dirty="0"/>
          </a:p>
        </p:txBody>
      </p:sp>
      <p:pic>
        <p:nvPicPr>
          <p:cNvPr id="2050" name="Picture 2" descr="C:\Documents and Settings\Admin\Мои документы\Мои рисунки\фото 3Изображение справкаМонино 34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1590" t="25316" r="28350" b="20382"/>
          <a:stretch/>
        </p:blipFill>
        <p:spPr bwMode="auto">
          <a:xfrm>
            <a:off x="1547664" y="2348880"/>
            <a:ext cx="482011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1143000"/>
          </a:xfrm>
        </p:spPr>
        <p:txBody>
          <a:bodyPr>
            <a:noAutofit/>
          </a:bodyPr>
          <a:lstStyle/>
          <a:p>
            <a:r>
              <a:rPr lang="ru-RU" sz="1400" dirty="0"/>
              <a:t> Особое значение имеют коллективные работы. В данном случае важно придумать такой художественный образ, чтобы дети могли принять  участие в его создании. Хорошо когда замысел работы связан с непосредственными детскими впечатлениями, с наблюдением природы,  временами года, с праздниками и т.д</a:t>
            </a:r>
            <a:r>
              <a:rPr lang="ru-RU" sz="1400"/>
              <a:t>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Обрывная аппликация «В зимнем лесу» выполнена из белой и тонированной бумаги пастельных тонов,  Снег  - из салфетки.</a:t>
            </a:r>
            <a:endParaRPr lang="ru-RU" sz="1400" dirty="0"/>
          </a:p>
        </p:txBody>
      </p:sp>
      <p:pic>
        <p:nvPicPr>
          <p:cNvPr id="4" name="Содержимое 3" descr="фото 3Изображение справкаМонино 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488" t="4791" r="1588" b="8965"/>
          <a:stretch>
            <a:fillRect/>
          </a:stretch>
        </p:blipFill>
        <p:spPr>
          <a:xfrm>
            <a:off x="899592" y="2276872"/>
            <a:ext cx="6428304" cy="4430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9444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Богатый материал для творчества дает нам осень: это листья, семена, шишки. Работа с природным материалом очень полезна для обогащения тактильных ощущений детей, для развития мелкой моторики. </a:t>
            </a:r>
            <a:br>
              <a:rPr lang="ru-RU" sz="1800" dirty="0" smtClean="0"/>
            </a:br>
            <a:r>
              <a:rPr lang="ru-RU" sz="1800" dirty="0" smtClean="0"/>
              <a:t>Снежинки из семян дыни.</a:t>
            </a:r>
            <a:endParaRPr lang="ru-RU" sz="1800" dirty="0"/>
          </a:p>
        </p:txBody>
      </p:sp>
      <p:pic>
        <p:nvPicPr>
          <p:cNvPr id="2050" name="Picture 2" descr="C:\Documents and Settings\Admin\Мои документы\Новая папка\DSC045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846"/>
          <a:stretch>
            <a:fillRect/>
          </a:stretch>
        </p:blipFill>
        <p:spPr bwMode="auto">
          <a:xfrm>
            <a:off x="1043608" y="1916832"/>
            <a:ext cx="2664296" cy="475767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Новая папка\DSC045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3791"/>
          <a:stretch>
            <a:fillRect/>
          </a:stretch>
        </p:blipFill>
        <p:spPr bwMode="auto">
          <a:xfrm>
            <a:off x="3995936" y="1916832"/>
            <a:ext cx="2829398" cy="4786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581</TotalTime>
  <Words>441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Эстетическое воспитание детей с ОВЗ на занятиях  по изодеятельности.  Материалы и техники  (Из опыта работы)</vt:lpstr>
      <vt:lpstr>Для детей с ОВЗ выполнение любого практического задания сопряжено со многими трудностями. В той или иной степени почти каждому ребенку нужна индивидуальная помощь.</vt:lpstr>
      <vt:lpstr>Если воспитатель ставит чисто диагностическую цель: увидеть, что может сделать ребенок самостоятельно, без помощи взрослого, руководствуясь только рекомендациями и наглядным примером, тогда стоит предоставить ребенку свободу.</vt:lpstr>
      <vt:lpstr>При совместной работе воспитателя и детей возможно создание действительно эстетических работ, которые можно использовать для украшения помещения группы, для оформления выставки. </vt:lpstr>
      <vt:lpstr>Учитывая слабую познавательную активность детей с ОВЗ, мы стараемся повысить их мотивацию к художественному творчеству, подбирая доступные, интересные техники и материалы. </vt:lpstr>
      <vt:lpstr>дети с ОВЗ в развитии изобразительной деятельности больше зависят от педагога,  Поэтому   его роль и ответственность особенно значительны. Почти в каждой работе видна его направляющая и организующая деятельность.</vt:lpstr>
      <vt:lpstr>Даже индивидуальные детские работы могут радовать глаз и вызывать эстетические чувства, если воспитатель продумал композиционное и цветовое решение, заданы определенные пропорции, соотношения масштабов фона и предмета.</vt:lpstr>
      <vt:lpstr> Особое значение имеют коллективные работы. В данном случае важно придумать такой художественный образ, чтобы дети могли принять  участие в его создании. Хорошо когда замысел работы связан с непосредственными детскими впечатлениями, с наблюдением природы,  временами года, с праздниками и т.д.  Обрывная аппликация «В зимнем лесу» выполнена из белой и тонированной бумаги пастельных тонов,  Снег  - из салфетки.</vt:lpstr>
      <vt:lpstr>Богатый материал для творчества дает нам осень: это листья, семена, шишки. Работа с природным материалом очень полезна для обогащения тактильных ощущений детей, для развития мелкой моторики.  Снежинки из семян дыни.</vt:lpstr>
      <vt:lpstr>Цветы из природного материала  и пластилина</vt:lpstr>
      <vt:lpstr>Пластилинография – эта техника, особенно любима нашими детьми. Рисование пластилином, растирание пластилина по поверхности, отщипывание, скатывание комочков и жгутиков развивает мелкую моторику и координацию движений.</vt:lpstr>
      <vt:lpstr>«Рыбки в аквариуме» очень эффектная работа из разноцветных комочков и жгутиков пластилина.</vt:lpstr>
      <vt:lpstr>«Бумагопластика (оригами). Красные тюльпаны».    Использование простых приемов конструирования  из бумаги  на основе квадрата позволяет создавать  выразительные образы. </vt:lpstr>
      <vt:lpstr>Веточки клена выполнены из цветной бумаги  в технике оригами.</vt:lpstr>
      <vt:lpstr>Аппликация, пожалуй, самая доступная  техника для детей с овз. В этой технике мы часто делаем коллективные работы.«Осеннее дерево», «Синички» - работы, выполненные в технике аппликации.</vt:lpstr>
      <vt:lpstr>Работы, Посвященные Дню Победы, коллективное творчество в технике аппликации.</vt:lpstr>
      <vt:lpstr> Приобщение к изобразительному творчеству расширяет и обогащает познавательный, эмоциональный, нравственный опыт ребенка. Этим и определяются цели совместной художественно-творческой деятельности педагога и детей. Такие занятия раскрепощают детей, развивают их творческий потенциал, приобщают к миру красоты, учат добру и взаимопониманию. 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Борисова</dc:creator>
  <cp:lastModifiedBy>user</cp:lastModifiedBy>
  <cp:revision>68</cp:revision>
  <dcterms:created xsi:type="dcterms:W3CDTF">2017-12-03T02:37:13Z</dcterms:created>
  <dcterms:modified xsi:type="dcterms:W3CDTF">2017-12-08T10:58:25Z</dcterms:modified>
</cp:coreProperties>
</file>